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7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70" r:id="rId12"/>
    <p:sldId id="268" r:id="rId13"/>
    <p:sldId id="269" r:id="rId14"/>
    <p:sldId id="258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299" autoAdjust="0"/>
    <p:restoredTop sz="94660"/>
  </p:normalViewPr>
  <p:slideViewPr>
    <p:cSldViewPr snapToGrid="0">
      <p:cViewPr varScale="1">
        <p:scale>
          <a:sx n="145" d="100"/>
          <a:sy n="145" d="100"/>
        </p:scale>
        <p:origin x="192" y="4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F77718-BC0B-DD4B-A77D-058E089936B9}" type="datetimeFigureOut">
              <a:rPr lang="en-US" smtClean="0"/>
              <a:t>10/19/19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7EC16E-DDAF-684E-8252-F35D96B065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049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613067d209_0_2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613067d209_0_2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99397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613067d209_0_36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613067d209_0_36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93513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62c4579f89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62c4579f89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12343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62c4579f89_0_2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62c4579f89_0_2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93759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62c4579f89_0_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62c4579f89_0_1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7029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613067d209_0_2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613067d209_0_2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80898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62907fb2f3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62907fb2f3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33825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62c4579f89_0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62c4579f89_0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023168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62c4579f89_0_1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62c4579f89_0_1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36024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62c4579f89_0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62c4579f89_0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49057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62c4579f89_0_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62c4579f89_0_1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3888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706F375-9433-4C8E-AACB-A9A04CEA22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3EE7071A-2347-4F3A-82EA-D7715719DB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FF59385D-16EE-4C12-9829-B3B4A1217D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DCEDB-372A-4144-AA35-2E724BC99101}" type="datetimeFigureOut">
              <a:rPr lang="en-US" smtClean="0"/>
              <a:t>10/19/19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798E12E6-B6D4-4D14-94B4-9318912AF4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3FBBEC9C-33E3-4928-AE74-C8D8652E7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E6074-9918-40D3-9000-9CEA568B56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658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4E4C7FC-05C7-42BB-8AC3-E78044034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D5876E06-E6FA-47D7-898D-AD4A1D65CA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F7FA3F9C-9014-4406-80EA-419DEB6598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DCEDB-372A-4144-AA35-2E724BC99101}" type="datetimeFigureOut">
              <a:rPr lang="en-US" smtClean="0"/>
              <a:t>10/19/19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8F5E6F87-0C73-4BB1-9C1A-D634EA7AA3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3F2DD547-33A6-470F-8454-6663790A7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E6074-9918-40D3-9000-9CEA568B56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3543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="" xmlns:a16="http://schemas.microsoft.com/office/drawing/2014/main" id="{F60141D3-1E96-45F7-BC4C-F4EB0665ED5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F3BCF6D7-28AC-40A4-BA24-D31CEB319E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79D73D6E-1A82-4B94-AFA0-F0611AC6E0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DCEDB-372A-4144-AA35-2E724BC99101}" type="datetimeFigureOut">
              <a:rPr lang="en-US" smtClean="0"/>
              <a:t>10/19/19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FD4A86B9-6159-42F8-B3F0-B019EF60D2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FD0BFB63-3ABB-4AC0-B5EE-51080C4B8E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E6074-9918-40D3-9000-9CEA568B56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3344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uk-UA" smtClean="0"/>
              <a:pPr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5613410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D4E4B9E-BA95-4B9A-B7BB-5A5786D87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E1DE2128-38D4-4610-9568-90C60A0DA4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1B73458C-A4B5-4E21-98FE-C6C95CA31B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DCEDB-372A-4144-AA35-2E724BC99101}" type="datetimeFigureOut">
              <a:rPr lang="en-US" smtClean="0"/>
              <a:t>10/19/19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3173D1EB-5AD3-452C-A002-95AC461E6C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7792246E-E686-4EF4-9961-129B970EDC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E6074-9918-40D3-9000-9CEA568B56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2469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90B95A7-FCA9-4950-9337-8BD601DC41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06A6DC88-6A10-4FA3-A62C-E95E966E33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E80EC4F2-A418-44B9-A26E-8310FCE258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DCEDB-372A-4144-AA35-2E724BC99101}" type="datetimeFigureOut">
              <a:rPr lang="en-US" smtClean="0"/>
              <a:t>10/19/19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67220909-36C3-4560-9A76-E1BF08773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056EC563-C0D8-4B48-89C7-4952779DA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E6074-9918-40D3-9000-9CEA568B56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3770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961F0C5-01BA-46D9-BB97-E6D7B2835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CB963587-31B3-4C49-A409-9C6D425DAF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54D69670-DB97-453C-8E19-579C80F59E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9E577D68-30B0-42A4-9202-D58C14E6E8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DCEDB-372A-4144-AA35-2E724BC99101}" type="datetimeFigureOut">
              <a:rPr lang="en-US" smtClean="0"/>
              <a:t>10/19/19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B6F4A539-2784-4439-80E1-A32EC069F9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5C557269-2BF6-40E7-AAF1-910712DA8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E6074-9918-40D3-9000-9CEA568B56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0916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302745A-E8B7-4623-AC39-90DB44375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AEAC1DEC-BE0E-431D-9CB8-5F76260A0E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EBF578E6-2638-4236-8710-3FFF0F81AE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BB18118A-1123-48A9-B537-2AE5A816B5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A8EF53DA-4EA8-45F7-9B8A-CB8B372CB1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88EE91F8-04F5-4119-BDAE-0BDF6514E0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DCEDB-372A-4144-AA35-2E724BC99101}" type="datetimeFigureOut">
              <a:rPr lang="en-US" smtClean="0"/>
              <a:t>10/19/19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78EAA186-862F-4CF2-85FF-AB1FA2AC73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8711751E-B0E9-4F73-85EA-EF2A7068B4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E6074-9918-40D3-9000-9CEA568B56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8512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C912EDE-C0B3-4794-A23A-474964621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26B38C6A-6519-48E8-BD81-3367BE202B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DCEDB-372A-4144-AA35-2E724BC99101}" type="datetimeFigureOut">
              <a:rPr lang="en-US" smtClean="0"/>
              <a:t>10/19/19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B713E79D-86DD-452C-A237-8A39A73F76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123ABDFE-2615-4D24-A238-03A356FE1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E6074-9918-40D3-9000-9CEA568B56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0600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4B0F6820-C765-4DD9-8292-DDD90F3D4B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DCEDB-372A-4144-AA35-2E724BC99101}" type="datetimeFigureOut">
              <a:rPr lang="en-US" smtClean="0"/>
              <a:t>10/19/19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C7BCC4F5-A370-4476-A808-2D94B10054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08832057-9C3D-4EDB-B96F-18091B5A8F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E6074-9918-40D3-9000-9CEA568B56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4474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0793499-EA7A-4AFA-A032-2E250C79C2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D7FC1740-CF84-48C6-AAC3-6DCA9D2DCF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89D2F418-F917-4217-9273-F8EAAFA08A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F209F065-59D3-4311-9A17-C5AAD44352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DCEDB-372A-4144-AA35-2E724BC99101}" type="datetimeFigureOut">
              <a:rPr lang="en-US" smtClean="0"/>
              <a:t>10/19/19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14A94D32-C5B4-4F8F-8329-A4259BB0AE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2EE3C5B6-88C5-4C8D-9CF6-0A0E8DEE6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E6074-9918-40D3-9000-9CEA568B56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6448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7D8A2D2-C62F-4558-8A72-5676B46D1C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17083416-3D53-45A9-8896-71B73FDFA69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A8BFA42B-5239-46BB-9843-343B35FFC6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036291C1-0678-4856-9B28-A3E14306F5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DCEDB-372A-4144-AA35-2E724BC99101}" type="datetimeFigureOut">
              <a:rPr lang="en-US" smtClean="0"/>
              <a:t>10/19/19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48E41503-835F-49F0-882F-0161FC88A9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A0EF6717-2AC2-4E3A-B258-017C6ED80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E6074-9918-40D3-9000-9CEA568B56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009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C3CBD852-F2ED-40CC-8EFA-019FD41E76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4613B2B5-683A-4F17-8962-36A3681195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A515FE0C-B361-46B6-924D-2A02DCC818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3DCEDB-372A-4144-AA35-2E724BC99101}" type="datetimeFigureOut">
              <a:rPr lang="en-US" smtClean="0"/>
              <a:t>10/19/19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98E64B11-831C-411D-B503-ACB8D4CE76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97C01769-A43D-415A-BB3A-B27BA6E9C6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DE6074-9918-40D3-9000-9CEA568B56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8601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2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C50D28F-AAD8-4589-8940-47AC7A3A625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57A90983-1941-4B1C-9647-1EB1034D181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B4DBAA53-2E00-42DB-A684-269CBE290A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333C7E6B-C4EA-47B0-B4BD-DABB0D67EF06}"/>
              </a:ext>
            </a:extLst>
          </p:cNvPr>
          <p:cNvSpPr txBox="1"/>
          <p:nvPr/>
        </p:nvSpPr>
        <p:spPr>
          <a:xfrm>
            <a:off x="728869" y="2986743"/>
            <a:ext cx="64404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  <a:latin typeface="+mj-lt"/>
              </a:rPr>
              <a:t>Seq2Seq LSTM model for multi time series</a:t>
            </a:r>
            <a:endParaRPr lang="en-US" sz="28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EF57E78C-6DA4-4DF2-8F0F-7759945A0366}"/>
              </a:ext>
            </a:extLst>
          </p:cNvPr>
          <p:cNvSpPr txBox="1"/>
          <p:nvPr/>
        </p:nvSpPr>
        <p:spPr>
          <a:xfrm>
            <a:off x="728869" y="4109106"/>
            <a:ext cx="376361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err="1" smtClean="0">
                <a:solidFill>
                  <a:schemeClr val="bg1"/>
                </a:solidFill>
                <a:latin typeface="+mj-lt"/>
              </a:rPr>
              <a:t>Ankur</a:t>
            </a:r>
            <a:r>
              <a:rPr lang="en-US" sz="22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200" b="1" dirty="0" err="1" smtClean="0">
                <a:solidFill>
                  <a:schemeClr val="bg1"/>
                </a:solidFill>
                <a:latin typeface="+mj-lt"/>
              </a:rPr>
              <a:t>Verma</a:t>
            </a:r>
            <a:endParaRPr lang="en-US" sz="22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8152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2"/>
          <p:cNvSpPr txBox="1">
            <a:spLocks noGrp="1"/>
          </p:cNvSpPr>
          <p:nvPr>
            <p:ph type="title"/>
          </p:nvPr>
        </p:nvSpPr>
        <p:spPr>
          <a:xfrm>
            <a:off x="0" y="178839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Sequence to Sequence Models</a:t>
            </a:r>
            <a:endParaRPr dirty="0"/>
          </a:p>
        </p:txBody>
      </p:sp>
      <p:sp>
        <p:nvSpPr>
          <p:cNvPr id="118" name="Google Shape;118;p22"/>
          <p:cNvSpPr txBox="1"/>
          <p:nvPr/>
        </p:nvSpPr>
        <p:spPr>
          <a:xfrm>
            <a:off x="1316433" y="1700405"/>
            <a:ext cx="6406800" cy="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1200" b="1">
                <a:latin typeface="Lato"/>
                <a:ea typeface="Lato"/>
                <a:cs typeface="Lato"/>
                <a:sym typeface="Lato"/>
              </a:rPr>
              <a:t>Encoder decoder sequence to sequence model</a:t>
            </a:r>
            <a:endParaRPr sz="1200" b="1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19" name="Google Shape;11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0951" y="2443772"/>
            <a:ext cx="7554885" cy="35054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16187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765" y="987489"/>
            <a:ext cx="10496145" cy="587051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865765" y="950913"/>
            <a:ext cx="5498459" cy="1572831"/>
          </a:xfrm>
          <a:prstGeom prst="rect">
            <a:avLst/>
          </a:prstGeom>
          <a:gradFill>
            <a:gsLst>
              <a:gs pos="0">
                <a:schemeClr val="lt1">
                  <a:shade val="30000"/>
                  <a:satMod val="115000"/>
                </a:schemeClr>
              </a:gs>
              <a:gs pos="2000">
                <a:schemeClr val="lt1">
                  <a:shade val="67500"/>
                  <a:satMod val="115000"/>
                </a:schemeClr>
              </a:gs>
              <a:gs pos="19000">
                <a:schemeClr val="lt1">
                  <a:shade val="100000"/>
                  <a:satMod val="115000"/>
                  <a:lumMod val="85000"/>
                  <a:lumOff val="15000"/>
                </a:schemeClr>
              </a:gs>
            </a:gsLst>
            <a:lin ang="5400000" scaled="1"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Google Shape;117;p22"/>
          <p:cNvSpPr txBox="1">
            <a:spLocks noGrp="1"/>
          </p:cNvSpPr>
          <p:nvPr>
            <p:ph type="title"/>
          </p:nvPr>
        </p:nvSpPr>
        <p:spPr>
          <a:xfrm>
            <a:off x="0" y="178839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-US" dirty="0" smtClean="0"/>
              <a:t>Coding in </a:t>
            </a:r>
            <a:r>
              <a:rPr lang="en-US" dirty="0" err="1"/>
              <a:t>P</a:t>
            </a:r>
            <a:r>
              <a:rPr lang="en-US" dirty="0" err="1" smtClean="0"/>
              <a:t>ytorch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83850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3"/>
          <p:cNvSpPr/>
          <p:nvPr/>
        </p:nvSpPr>
        <p:spPr>
          <a:xfrm>
            <a:off x="656600" y="1893760"/>
            <a:ext cx="1749600" cy="39620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5" name="Google Shape;125;p23"/>
          <p:cNvSpPr/>
          <p:nvPr/>
        </p:nvSpPr>
        <p:spPr>
          <a:xfrm>
            <a:off x="4979000" y="1893760"/>
            <a:ext cx="6556400" cy="39620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6" name="Google Shape;126;p23"/>
          <p:cNvSpPr/>
          <p:nvPr/>
        </p:nvSpPr>
        <p:spPr>
          <a:xfrm>
            <a:off x="2817800" y="1893760"/>
            <a:ext cx="1749600" cy="39620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7" name="Google Shape;127;p23"/>
          <p:cNvSpPr txBox="1">
            <a:spLocks noGrp="1"/>
          </p:cNvSpPr>
          <p:nvPr>
            <p:ph type="title"/>
          </p:nvPr>
        </p:nvSpPr>
        <p:spPr>
          <a:xfrm>
            <a:off x="0" y="181433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Architecture</a:t>
            </a:r>
            <a:endParaRPr dirty="0"/>
          </a:p>
        </p:txBody>
      </p:sp>
      <p:sp>
        <p:nvSpPr>
          <p:cNvPr id="128" name="Google Shape;128;p23"/>
          <p:cNvSpPr/>
          <p:nvPr/>
        </p:nvSpPr>
        <p:spPr>
          <a:xfrm>
            <a:off x="924151" y="2431193"/>
            <a:ext cx="1120800" cy="976000"/>
          </a:xfrm>
          <a:prstGeom prst="can">
            <a:avLst>
              <a:gd name="adj" fmla="val 25000"/>
            </a:avLst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067">
                <a:latin typeface="Lato"/>
                <a:ea typeface="Lato"/>
                <a:cs typeface="Lato"/>
                <a:sym typeface="Lato"/>
              </a:rPr>
              <a:t>TIME SERIES</a:t>
            </a:r>
            <a:endParaRPr sz="1067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9" name="Google Shape;129;p23"/>
          <p:cNvSpPr/>
          <p:nvPr/>
        </p:nvSpPr>
        <p:spPr>
          <a:xfrm>
            <a:off x="924151" y="3492467"/>
            <a:ext cx="1120800" cy="976000"/>
          </a:xfrm>
          <a:prstGeom prst="can">
            <a:avLst>
              <a:gd name="adj" fmla="val 25000"/>
            </a:avLst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067">
                <a:latin typeface="Lato"/>
                <a:ea typeface="Lato"/>
                <a:cs typeface="Lato"/>
                <a:sym typeface="Lato"/>
              </a:rPr>
              <a:t>ITEM </a:t>
            </a:r>
            <a:endParaRPr sz="1067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0" name="Google Shape;130;p23"/>
          <p:cNvSpPr/>
          <p:nvPr/>
        </p:nvSpPr>
        <p:spPr>
          <a:xfrm>
            <a:off x="924151" y="4553740"/>
            <a:ext cx="1120800" cy="976000"/>
          </a:xfrm>
          <a:prstGeom prst="can">
            <a:avLst>
              <a:gd name="adj" fmla="val 25000"/>
            </a:avLst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067">
                <a:latin typeface="Lato"/>
                <a:ea typeface="Lato"/>
                <a:cs typeface="Lato"/>
                <a:sym typeface="Lato"/>
              </a:rPr>
              <a:t>LOCATION</a:t>
            </a:r>
            <a:endParaRPr sz="1067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1" name="Google Shape;131;p23"/>
          <p:cNvSpPr/>
          <p:nvPr/>
        </p:nvSpPr>
        <p:spPr>
          <a:xfrm>
            <a:off x="3048584" y="2561993"/>
            <a:ext cx="68800" cy="840000"/>
          </a:xfrm>
          <a:prstGeom prst="cube">
            <a:avLst>
              <a:gd name="adj" fmla="val 25000"/>
            </a:avLst>
          </a:prstGeom>
          <a:solidFill>
            <a:srgbClr val="FCE5C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2" name="Google Shape;132;p23"/>
          <p:cNvSpPr/>
          <p:nvPr/>
        </p:nvSpPr>
        <p:spPr>
          <a:xfrm>
            <a:off x="3048584" y="3546927"/>
            <a:ext cx="68800" cy="840000"/>
          </a:xfrm>
          <a:prstGeom prst="cube">
            <a:avLst>
              <a:gd name="adj" fmla="val 25000"/>
            </a:avLst>
          </a:prstGeom>
          <a:solidFill>
            <a:srgbClr val="FCE5C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3" name="Google Shape;133;p23"/>
          <p:cNvSpPr/>
          <p:nvPr/>
        </p:nvSpPr>
        <p:spPr>
          <a:xfrm>
            <a:off x="3048584" y="4621727"/>
            <a:ext cx="68800" cy="840000"/>
          </a:xfrm>
          <a:prstGeom prst="cube">
            <a:avLst>
              <a:gd name="adj" fmla="val 25000"/>
            </a:avLst>
          </a:prstGeom>
          <a:solidFill>
            <a:srgbClr val="FCE5C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4" name="Google Shape;134;p23"/>
          <p:cNvSpPr/>
          <p:nvPr/>
        </p:nvSpPr>
        <p:spPr>
          <a:xfrm>
            <a:off x="3251784" y="2561993"/>
            <a:ext cx="68800" cy="840000"/>
          </a:xfrm>
          <a:prstGeom prst="cube">
            <a:avLst>
              <a:gd name="adj" fmla="val 25000"/>
            </a:avLst>
          </a:prstGeom>
          <a:solidFill>
            <a:srgbClr val="FCE5C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5" name="Google Shape;135;p23"/>
          <p:cNvSpPr/>
          <p:nvPr/>
        </p:nvSpPr>
        <p:spPr>
          <a:xfrm>
            <a:off x="3251784" y="3546927"/>
            <a:ext cx="68800" cy="840000"/>
          </a:xfrm>
          <a:prstGeom prst="cube">
            <a:avLst>
              <a:gd name="adj" fmla="val 25000"/>
            </a:avLst>
          </a:prstGeom>
          <a:solidFill>
            <a:srgbClr val="FCE5C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6" name="Google Shape;136;p23"/>
          <p:cNvSpPr/>
          <p:nvPr/>
        </p:nvSpPr>
        <p:spPr>
          <a:xfrm>
            <a:off x="3251784" y="4621727"/>
            <a:ext cx="68800" cy="840000"/>
          </a:xfrm>
          <a:prstGeom prst="cube">
            <a:avLst>
              <a:gd name="adj" fmla="val 25000"/>
            </a:avLst>
          </a:prstGeom>
          <a:solidFill>
            <a:srgbClr val="FCE5C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7" name="Google Shape;137;p23"/>
          <p:cNvSpPr/>
          <p:nvPr/>
        </p:nvSpPr>
        <p:spPr>
          <a:xfrm>
            <a:off x="3454984" y="2561993"/>
            <a:ext cx="68800" cy="840000"/>
          </a:xfrm>
          <a:prstGeom prst="cube">
            <a:avLst>
              <a:gd name="adj" fmla="val 25000"/>
            </a:avLst>
          </a:prstGeom>
          <a:solidFill>
            <a:srgbClr val="FCE5C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8" name="Google Shape;138;p23"/>
          <p:cNvSpPr/>
          <p:nvPr/>
        </p:nvSpPr>
        <p:spPr>
          <a:xfrm>
            <a:off x="3454984" y="3546927"/>
            <a:ext cx="68800" cy="840000"/>
          </a:xfrm>
          <a:prstGeom prst="cube">
            <a:avLst>
              <a:gd name="adj" fmla="val 25000"/>
            </a:avLst>
          </a:prstGeom>
          <a:solidFill>
            <a:srgbClr val="FCE5C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9" name="Google Shape;139;p23"/>
          <p:cNvSpPr/>
          <p:nvPr/>
        </p:nvSpPr>
        <p:spPr>
          <a:xfrm>
            <a:off x="3454984" y="4621727"/>
            <a:ext cx="68800" cy="840000"/>
          </a:xfrm>
          <a:prstGeom prst="cube">
            <a:avLst>
              <a:gd name="adj" fmla="val 25000"/>
            </a:avLst>
          </a:prstGeom>
          <a:solidFill>
            <a:srgbClr val="FCE5C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0" name="Google Shape;140;p23"/>
          <p:cNvSpPr/>
          <p:nvPr/>
        </p:nvSpPr>
        <p:spPr>
          <a:xfrm>
            <a:off x="3861384" y="2561993"/>
            <a:ext cx="68800" cy="840000"/>
          </a:xfrm>
          <a:prstGeom prst="cube">
            <a:avLst>
              <a:gd name="adj" fmla="val 25000"/>
            </a:avLst>
          </a:prstGeom>
          <a:solidFill>
            <a:srgbClr val="FCE5C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1" name="Google Shape;141;p23"/>
          <p:cNvSpPr/>
          <p:nvPr/>
        </p:nvSpPr>
        <p:spPr>
          <a:xfrm>
            <a:off x="3861384" y="3546927"/>
            <a:ext cx="68800" cy="840000"/>
          </a:xfrm>
          <a:prstGeom prst="cube">
            <a:avLst>
              <a:gd name="adj" fmla="val 25000"/>
            </a:avLst>
          </a:prstGeom>
          <a:solidFill>
            <a:srgbClr val="FCE5C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2" name="Google Shape;142;p23"/>
          <p:cNvSpPr/>
          <p:nvPr/>
        </p:nvSpPr>
        <p:spPr>
          <a:xfrm>
            <a:off x="3861384" y="4621727"/>
            <a:ext cx="68800" cy="840000"/>
          </a:xfrm>
          <a:prstGeom prst="cube">
            <a:avLst>
              <a:gd name="adj" fmla="val 25000"/>
            </a:avLst>
          </a:prstGeom>
          <a:solidFill>
            <a:srgbClr val="FCE5C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3" name="Google Shape;143;p23"/>
          <p:cNvSpPr/>
          <p:nvPr/>
        </p:nvSpPr>
        <p:spPr>
          <a:xfrm>
            <a:off x="4064584" y="2561993"/>
            <a:ext cx="68800" cy="840000"/>
          </a:xfrm>
          <a:prstGeom prst="cube">
            <a:avLst>
              <a:gd name="adj" fmla="val 25000"/>
            </a:avLst>
          </a:prstGeom>
          <a:solidFill>
            <a:srgbClr val="FCE5C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4" name="Google Shape;144;p23"/>
          <p:cNvSpPr/>
          <p:nvPr/>
        </p:nvSpPr>
        <p:spPr>
          <a:xfrm>
            <a:off x="4064584" y="3546927"/>
            <a:ext cx="68800" cy="840000"/>
          </a:xfrm>
          <a:prstGeom prst="cube">
            <a:avLst>
              <a:gd name="adj" fmla="val 25000"/>
            </a:avLst>
          </a:prstGeom>
          <a:solidFill>
            <a:srgbClr val="FCE5C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5" name="Google Shape;145;p23"/>
          <p:cNvSpPr/>
          <p:nvPr/>
        </p:nvSpPr>
        <p:spPr>
          <a:xfrm>
            <a:off x="4064584" y="4621727"/>
            <a:ext cx="68800" cy="840000"/>
          </a:xfrm>
          <a:prstGeom prst="cube">
            <a:avLst>
              <a:gd name="adj" fmla="val 25000"/>
            </a:avLst>
          </a:prstGeom>
          <a:solidFill>
            <a:srgbClr val="FCE5C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6" name="Google Shape;146;p23"/>
          <p:cNvSpPr/>
          <p:nvPr/>
        </p:nvSpPr>
        <p:spPr>
          <a:xfrm>
            <a:off x="4267784" y="2561993"/>
            <a:ext cx="68800" cy="840000"/>
          </a:xfrm>
          <a:prstGeom prst="cube">
            <a:avLst>
              <a:gd name="adj" fmla="val 25000"/>
            </a:avLst>
          </a:prstGeom>
          <a:solidFill>
            <a:srgbClr val="FCE5C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7" name="Google Shape;147;p23"/>
          <p:cNvSpPr/>
          <p:nvPr/>
        </p:nvSpPr>
        <p:spPr>
          <a:xfrm>
            <a:off x="4267784" y="3546927"/>
            <a:ext cx="68800" cy="840000"/>
          </a:xfrm>
          <a:prstGeom prst="cube">
            <a:avLst>
              <a:gd name="adj" fmla="val 25000"/>
            </a:avLst>
          </a:prstGeom>
          <a:solidFill>
            <a:srgbClr val="FCE5C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8" name="Google Shape;148;p23"/>
          <p:cNvSpPr/>
          <p:nvPr/>
        </p:nvSpPr>
        <p:spPr>
          <a:xfrm>
            <a:off x="4267784" y="4621727"/>
            <a:ext cx="68800" cy="840000"/>
          </a:xfrm>
          <a:prstGeom prst="cube">
            <a:avLst>
              <a:gd name="adj" fmla="val 25000"/>
            </a:avLst>
          </a:prstGeom>
          <a:solidFill>
            <a:srgbClr val="FCE5C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9" name="Google Shape;149;p23"/>
          <p:cNvSpPr/>
          <p:nvPr/>
        </p:nvSpPr>
        <p:spPr>
          <a:xfrm>
            <a:off x="3620917" y="2952327"/>
            <a:ext cx="68800" cy="41200"/>
          </a:xfrm>
          <a:prstGeom prst="rect">
            <a:avLst/>
          </a:prstGeom>
          <a:solidFill>
            <a:srgbClr val="FCE5C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0" name="Google Shape;150;p23"/>
          <p:cNvSpPr/>
          <p:nvPr/>
        </p:nvSpPr>
        <p:spPr>
          <a:xfrm>
            <a:off x="3722517" y="2952327"/>
            <a:ext cx="68800" cy="41200"/>
          </a:xfrm>
          <a:prstGeom prst="rect">
            <a:avLst/>
          </a:prstGeom>
          <a:solidFill>
            <a:srgbClr val="FCE5C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1" name="Google Shape;151;p23"/>
          <p:cNvSpPr/>
          <p:nvPr/>
        </p:nvSpPr>
        <p:spPr>
          <a:xfrm>
            <a:off x="3620917" y="3968327"/>
            <a:ext cx="68800" cy="41200"/>
          </a:xfrm>
          <a:prstGeom prst="rect">
            <a:avLst/>
          </a:prstGeom>
          <a:solidFill>
            <a:srgbClr val="FCE5C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2" name="Google Shape;152;p23"/>
          <p:cNvSpPr/>
          <p:nvPr/>
        </p:nvSpPr>
        <p:spPr>
          <a:xfrm>
            <a:off x="3722517" y="3968327"/>
            <a:ext cx="68800" cy="41200"/>
          </a:xfrm>
          <a:prstGeom prst="rect">
            <a:avLst/>
          </a:prstGeom>
          <a:solidFill>
            <a:srgbClr val="FCE5C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3" name="Google Shape;153;p23"/>
          <p:cNvSpPr/>
          <p:nvPr/>
        </p:nvSpPr>
        <p:spPr>
          <a:xfrm>
            <a:off x="3620917" y="4984327"/>
            <a:ext cx="68800" cy="41200"/>
          </a:xfrm>
          <a:prstGeom prst="rect">
            <a:avLst/>
          </a:prstGeom>
          <a:solidFill>
            <a:srgbClr val="FCE5C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4" name="Google Shape;154;p23"/>
          <p:cNvSpPr/>
          <p:nvPr/>
        </p:nvSpPr>
        <p:spPr>
          <a:xfrm>
            <a:off x="3722517" y="4984327"/>
            <a:ext cx="68800" cy="41200"/>
          </a:xfrm>
          <a:prstGeom prst="rect">
            <a:avLst/>
          </a:prstGeom>
          <a:solidFill>
            <a:srgbClr val="FCE5C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5" name="Google Shape;155;p23"/>
          <p:cNvSpPr/>
          <p:nvPr/>
        </p:nvSpPr>
        <p:spPr>
          <a:xfrm>
            <a:off x="5116085" y="2431193"/>
            <a:ext cx="1445967" cy="389267"/>
          </a:xfrm>
          <a:prstGeom prst="flowChartInternalStorage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800">
                <a:latin typeface="Lato"/>
                <a:ea typeface="Lato"/>
                <a:cs typeface="Lato"/>
                <a:sym typeface="Lato"/>
              </a:rPr>
              <a:t>TEMPORAL EMBEDDING</a:t>
            </a:r>
            <a:endParaRPr sz="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6" name="Google Shape;156;p23"/>
          <p:cNvSpPr/>
          <p:nvPr/>
        </p:nvSpPr>
        <p:spPr>
          <a:xfrm>
            <a:off x="5116085" y="3108511"/>
            <a:ext cx="1445967" cy="389267"/>
          </a:xfrm>
          <a:prstGeom prst="flowChartInternalStorage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800">
                <a:latin typeface="Lato"/>
                <a:ea typeface="Lato"/>
                <a:cs typeface="Lato"/>
                <a:sym typeface="Lato"/>
              </a:rPr>
              <a:t>TEMPORAL CONTINUOUS</a:t>
            </a:r>
            <a:endParaRPr sz="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7" name="Google Shape;157;p23"/>
          <p:cNvSpPr/>
          <p:nvPr/>
        </p:nvSpPr>
        <p:spPr>
          <a:xfrm>
            <a:off x="5116085" y="3785827"/>
            <a:ext cx="1445967" cy="389267"/>
          </a:xfrm>
          <a:prstGeom prst="flowChartInternalStorage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800">
                <a:latin typeface="Lato"/>
                <a:ea typeface="Lato"/>
                <a:cs typeface="Lato"/>
                <a:sym typeface="Lato"/>
              </a:rPr>
              <a:t>STATIC </a:t>
            </a:r>
            <a:endParaRPr sz="800">
              <a:latin typeface="Lato"/>
              <a:ea typeface="Lato"/>
              <a:cs typeface="Lato"/>
              <a:sym typeface="Lato"/>
            </a:endParaRPr>
          </a:p>
          <a:p>
            <a:r>
              <a:rPr lang="en" sz="800">
                <a:latin typeface="Lato"/>
                <a:ea typeface="Lato"/>
                <a:cs typeface="Lato"/>
                <a:sym typeface="Lato"/>
              </a:rPr>
              <a:t>EMBEDDING</a:t>
            </a:r>
            <a:endParaRPr sz="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8" name="Google Shape;158;p23"/>
          <p:cNvSpPr/>
          <p:nvPr/>
        </p:nvSpPr>
        <p:spPr>
          <a:xfrm>
            <a:off x="5116085" y="4463144"/>
            <a:ext cx="1445967" cy="389267"/>
          </a:xfrm>
          <a:prstGeom prst="flowChartInternalStorage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800">
                <a:latin typeface="Lato"/>
                <a:ea typeface="Lato"/>
                <a:cs typeface="Lato"/>
                <a:sym typeface="Lato"/>
              </a:rPr>
              <a:t>STATIC</a:t>
            </a:r>
            <a:endParaRPr sz="800">
              <a:latin typeface="Lato"/>
              <a:ea typeface="Lato"/>
              <a:cs typeface="Lato"/>
              <a:sym typeface="Lato"/>
            </a:endParaRPr>
          </a:p>
          <a:p>
            <a:r>
              <a:rPr lang="en" sz="800">
                <a:latin typeface="Lato"/>
                <a:ea typeface="Lato"/>
                <a:cs typeface="Lato"/>
                <a:sym typeface="Lato"/>
              </a:rPr>
              <a:t>CONTINUOUS</a:t>
            </a:r>
            <a:endParaRPr sz="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9" name="Google Shape;159;p23"/>
          <p:cNvSpPr/>
          <p:nvPr/>
        </p:nvSpPr>
        <p:spPr>
          <a:xfrm>
            <a:off x="5116085" y="5140460"/>
            <a:ext cx="1445967" cy="389267"/>
          </a:xfrm>
          <a:prstGeom prst="flowChartInternalStorage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800">
                <a:latin typeface="Lato"/>
                <a:ea typeface="Lato"/>
                <a:cs typeface="Lato"/>
                <a:sym typeface="Lato"/>
              </a:rPr>
              <a:t>TARGET</a:t>
            </a:r>
            <a:endParaRPr sz="800">
              <a:latin typeface="Lato"/>
              <a:ea typeface="Lato"/>
              <a:cs typeface="Lato"/>
              <a:sym typeface="Lato"/>
            </a:endParaRPr>
          </a:p>
          <a:p>
            <a:r>
              <a:rPr lang="en" sz="800">
                <a:latin typeface="Lato"/>
                <a:ea typeface="Lato"/>
                <a:cs typeface="Lato"/>
                <a:sym typeface="Lato"/>
              </a:rPr>
              <a:t>VARIABLE</a:t>
            </a:r>
            <a:endParaRPr sz="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0" name="Google Shape;160;p23"/>
          <p:cNvSpPr/>
          <p:nvPr/>
        </p:nvSpPr>
        <p:spPr>
          <a:xfrm>
            <a:off x="6871517" y="2452627"/>
            <a:ext cx="4363200" cy="3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067">
                <a:latin typeface="Lato"/>
                <a:ea typeface="Lato"/>
                <a:cs typeface="Lato"/>
                <a:sym typeface="Lato"/>
              </a:rPr>
              <a:t>DAY, DAYOFWEEK, WEEK, EVENTS, RAIN, SNOW </a:t>
            </a:r>
            <a:endParaRPr sz="1067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1" name="Google Shape;161;p23"/>
          <p:cNvSpPr/>
          <p:nvPr/>
        </p:nvSpPr>
        <p:spPr>
          <a:xfrm>
            <a:off x="6871517" y="3081493"/>
            <a:ext cx="4363200" cy="3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067">
                <a:latin typeface="Lato"/>
                <a:ea typeface="Lato"/>
                <a:cs typeface="Lato"/>
                <a:sym typeface="Lato"/>
              </a:rPr>
              <a:t>AVG PRICE, AVG COST, TEMPORAL ENCODINGS</a:t>
            </a:r>
            <a:endParaRPr sz="1067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2" name="Google Shape;162;p23"/>
          <p:cNvSpPr/>
          <p:nvPr/>
        </p:nvSpPr>
        <p:spPr>
          <a:xfrm>
            <a:off x="6871517" y="3793727"/>
            <a:ext cx="4363200" cy="3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067">
                <a:latin typeface="Lato"/>
                <a:ea typeface="Lato"/>
                <a:cs typeface="Lato"/>
                <a:sym typeface="Lato"/>
              </a:rPr>
              <a:t>ITEM, CATEGORY, DEPARTMENT, BRAND, LOCATION</a:t>
            </a:r>
            <a:endParaRPr sz="1067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3" name="Google Shape;163;p23"/>
          <p:cNvSpPr/>
          <p:nvPr/>
        </p:nvSpPr>
        <p:spPr>
          <a:xfrm>
            <a:off x="6871517" y="4484593"/>
            <a:ext cx="4363200" cy="3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067">
                <a:latin typeface="Lato"/>
                <a:ea typeface="Lato"/>
                <a:cs typeface="Lato"/>
                <a:sym typeface="Lato"/>
              </a:rPr>
              <a:t>AREA, POPULATION, LATITUDE, LONGITUDE</a:t>
            </a:r>
            <a:endParaRPr sz="1067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4" name="Google Shape;164;p23"/>
          <p:cNvSpPr/>
          <p:nvPr/>
        </p:nvSpPr>
        <p:spPr>
          <a:xfrm>
            <a:off x="6871517" y="5161893"/>
            <a:ext cx="4363200" cy="3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067">
                <a:latin typeface="Lato"/>
                <a:ea typeface="Lato"/>
                <a:cs typeface="Lato"/>
                <a:sym typeface="Lato"/>
              </a:rPr>
              <a:t>SALES</a:t>
            </a:r>
            <a:endParaRPr sz="1067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5" name="Google Shape;165;p23"/>
          <p:cNvSpPr txBox="1"/>
          <p:nvPr/>
        </p:nvSpPr>
        <p:spPr>
          <a:xfrm>
            <a:off x="852533" y="1992560"/>
            <a:ext cx="1291200" cy="3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1200" b="1">
                <a:latin typeface="Lato"/>
                <a:ea typeface="Lato"/>
                <a:cs typeface="Lato"/>
                <a:sym typeface="Lato"/>
              </a:rPr>
              <a:t>INPUT DATA</a:t>
            </a:r>
            <a:endParaRPr sz="1200"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6" name="Google Shape;166;p23"/>
          <p:cNvSpPr txBox="1"/>
          <p:nvPr/>
        </p:nvSpPr>
        <p:spPr>
          <a:xfrm>
            <a:off x="3047000" y="1992560"/>
            <a:ext cx="1446000" cy="3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1200" b="1">
                <a:latin typeface="Lato"/>
                <a:ea typeface="Lato"/>
                <a:cs typeface="Lato"/>
                <a:sym typeface="Lato"/>
              </a:rPr>
              <a:t>MINI BATCHES</a:t>
            </a:r>
            <a:endParaRPr sz="1200"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7" name="Google Shape;167;p23"/>
          <p:cNvSpPr txBox="1"/>
          <p:nvPr/>
        </p:nvSpPr>
        <p:spPr>
          <a:xfrm>
            <a:off x="7611600" y="1992560"/>
            <a:ext cx="1628400" cy="3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1200" b="1">
                <a:latin typeface="Lato"/>
                <a:ea typeface="Lato"/>
                <a:cs typeface="Lato"/>
                <a:sym typeface="Lato"/>
              </a:rPr>
              <a:t>INPUT TENSORS</a:t>
            </a:r>
            <a:endParaRPr sz="1200"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8" name="Google Shape;168;p23"/>
          <p:cNvSpPr/>
          <p:nvPr/>
        </p:nvSpPr>
        <p:spPr>
          <a:xfrm>
            <a:off x="2437984" y="3749360"/>
            <a:ext cx="348000" cy="2508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9" name="Google Shape;169;p23"/>
          <p:cNvSpPr/>
          <p:nvPr/>
        </p:nvSpPr>
        <p:spPr>
          <a:xfrm>
            <a:off x="4599184" y="3749360"/>
            <a:ext cx="348000" cy="2508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2051843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4"/>
          <p:cNvSpPr/>
          <p:nvPr/>
        </p:nvSpPr>
        <p:spPr>
          <a:xfrm>
            <a:off x="9800600" y="1905952"/>
            <a:ext cx="1749600" cy="39620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5" name="Google Shape;175;p24"/>
          <p:cNvSpPr/>
          <p:nvPr/>
        </p:nvSpPr>
        <p:spPr>
          <a:xfrm>
            <a:off x="7489200" y="1905952"/>
            <a:ext cx="1749600" cy="39620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6" name="Google Shape;176;p24"/>
          <p:cNvSpPr/>
          <p:nvPr/>
        </p:nvSpPr>
        <p:spPr>
          <a:xfrm>
            <a:off x="5177800" y="1905952"/>
            <a:ext cx="1749600" cy="39620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7" name="Google Shape;177;p24"/>
          <p:cNvSpPr/>
          <p:nvPr/>
        </p:nvSpPr>
        <p:spPr>
          <a:xfrm>
            <a:off x="2866400" y="1905952"/>
            <a:ext cx="1749600" cy="39620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8" name="Google Shape;178;p24"/>
          <p:cNvSpPr/>
          <p:nvPr/>
        </p:nvSpPr>
        <p:spPr>
          <a:xfrm>
            <a:off x="555000" y="1905952"/>
            <a:ext cx="1749600" cy="39620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9" name="Google Shape;179;p24"/>
          <p:cNvSpPr txBox="1">
            <a:spLocks noGrp="1"/>
          </p:cNvSpPr>
          <p:nvPr>
            <p:ph type="title"/>
          </p:nvPr>
        </p:nvSpPr>
        <p:spPr>
          <a:xfrm>
            <a:off x="0" y="178839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Architecture continued</a:t>
            </a:r>
            <a:endParaRPr dirty="0"/>
          </a:p>
        </p:txBody>
      </p:sp>
      <p:sp>
        <p:nvSpPr>
          <p:cNvPr id="180" name="Google Shape;180;p24"/>
          <p:cNvSpPr/>
          <p:nvPr/>
        </p:nvSpPr>
        <p:spPr>
          <a:xfrm>
            <a:off x="691351" y="2430852"/>
            <a:ext cx="1445967" cy="389267"/>
          </a:xfrm>
          <a:prstGeom prst="flowChartInternalStorage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800">
                <a:latin typeface="Lato"/>
                <a:ea typeface="Lato"/>
                <a:cs typeface="Lato"/>
                <a:sym typeface="Lato"/>
              </a:rPr>
              <a:t>TEMPORAL EMBEDDING</a:t>
            </a:r>
            <a:endParaRPr sz="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1" name="Google Shape;181;p24"/>
          <p:cNvSpPr/>
          <p:nvPr/>
        </p:nvSpPr>
        <p:spPr>
          <a:xfrm>
            <a:off x="691351" y="3379103"/>
            <a:ext cx="1445967" cy="389267"/>
          </a:xfrm>
          <a:prstGeom prst="flowChartInternalStorage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800">
                <a:latin typeface="Lato"/>
                <a:ea typeface="Lato"/>
                <a:cs typeface="Lato"/>
                <a:sym typeface="Lato"/>
              </a:rPr>
              <a:t>TEMPORAL CONTINUOUS</a:t>
            </a:r>
            <a:endParaRPr sz="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2" name="Google Shape;182;p24"/>
          <p:cNvSpPr/>
          <p:nvPr/>
        </p:nvSpPr>
        <p:spPr>
          <a:xfrm>
            <a:off x="691351" y="4327352"/>
            <a:ext cx="1445967" cy="389267"/>
          </a:xfrm>
          <a:prstGeom prst="flowChartInternalStorage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800">
                <a:latin typeface="Lato"/>
                <a:ea typeface="Lato"/>
                <a:cs typeface="Lato"/>
                <a:sym typeface="Lato"/>
              </a:rPr>
              <a:t>STATIC </a:t>
            </a:r>
            <a:endParaRPr sz="800">
              <a:latin typeface="Lato"/>
              <a:ea typeface="Lato"/>
              <a:cs typeface="Lato"/>
              <a:sym typeface="Lato"/>
            </a:endParaRPr>
          </a:p>
          <a:p>
            <a:r>
              <a:rPr lang="en" sz="800">
                <a:latin typeface="Lato"/>
                <a:ea typeface="Lato"/>
                <a:cs typeface="Lato"/>
                <a:sym typeface="Lato"/>
              </a:rPr>
              <a:t>EMBEDDING</a:t>
            </a:r>
            <a:endParaRPr sz="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3" name="Google Shape;183;p24"/>
          <p:cNvSpPr/>
          <p:nvPr/>
        </p:nvSpPr>
        <p:spPr>
          <a:xfrm>
            <a:off x="691351" y="5275603"/>
            <a:ext cx="1445967" cy="389267"/>
          </a:xfrm>
          <a:prstGeom prst="flowChartInternalStorage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800">
                <a:latin typeface="Lato"/>
                <a:ea typeface="Lato"/>
                <a:cs typeface="Lato"/>
                <a:sym typeface="Lato"/>
              </a:rPr>
              <a:t>STATIC</a:t>
            </a:r>
            <a:endParaRPr sz="800">
              <a:latin typeface="Lato"/>
              <a:ea typeface="Lato"/>
              <a:cs typeface="Lato"/>
              <a:sym typeface="Lato"/>
            </a:endParaRPr>
          </a:p>
          <a:p>
            <a:r>
              <a:rPr lang="en" sz="800">
                <a:latin typeface="Lato"/>
                <a:ea typeface="Lato"/>
                <a:cs typeface="Lato"/>
                <a:sym typeface="Lato"/>
              </a:rPr>
              <a:t>CONTINUOUS</a:t>
            </a:r>
            <a:endParaRPr sz="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4" name="Google Shape;184;p24"/>
          <p:cNvSpPr txBox="1"/>
          <p:nvPr/>
        </p:nvSpPr>
        <p:spPr>
          <a:xfrm>
            <a:off x="646867" y="1992219"/>
            <a:ext cx="1628400" cy="3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1200" b="1">
                <a:latin typeface="Lato"/>
                <a:ea typeface="Lato"/>
                <a:cs typeface="Lato"/>
                <a:sym typeface="Lato"/>
              </a:rPr>
              <a:t>INPUT TENSORS</a:t>
            </a:r>
            <a:endParaRPr sz="1200"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5" name="Google Shape;185;p24"/>
          <p:cNvSpPr/>
          <p:nvPr/>
        </p:nvSpPr>
        <p:spPr>
          <a:xfrm>
            <a:off x="3062251" y="2430852"/>
            <a:ext cx="1445967" cy="389267"/>
          </a:xfrm>
          <a:prstGeom prst="flowChartInternalStorage">
            <a:avLst/>
          </a:prstGeom>
          <a:solidFill>
            <a:srgbClr val="E6B8A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800">
                <a:latin typeface="Lato"/>
                <a:ea typeface="Lato"/>
                <a:cs typeface="Lato"/>
                <a:sym typeface="Lato"/>
              </a:rPr>
              <a:t>3D MULTI EMBEDDING LAYER</a:t>
            </a:r>
            <a:endParaRPr sz="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6" name="Google Shape;186;p24"/>
          <p:cNvSpPr/>
          <p:nvPr/>
        </p:nvSpPr>
        <p:spPr>
          <a:xfrm>
            <a:off x="3062251" y="3379103"/>
            <a:ext cx="1445967" cy="389267"/>
          </a:xfrm>
          <a:prstGeom prst="flowChartInternalStorage">
            <a:avLst/>
          </a:prstGeom>
          <a:solidFill>
            <a:srgbClr val="E6B8A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800">
                <a:latin typeface="Lato"/>
                <a:ea typeface="Lato"/>
                <a:cs typeface="Lato"/>
                <a:sym typeface="Lato"/>
              </a:rPr>
              <a:t>3D INPUT LAYER</a:t>
            </a:r>
            <a:endParaRPr sz="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7" name="Google Shape;187;p24"/>
          <p:cNvSpPr/>
          <p:nvPr/>
        </p:nvSpPr>
        <p:spPr>
          <a:xfrm>
            <a:off x="3078767" y="4327369"/>
            <a:ext cx="1445967" cy="389267"/>
          </a:xfrm>
          <a:prstGeom prst="flowChartInternalStorage">
            <a:avLst/>
          </a:prstGeom>
          <a:solidFill>
            <a:srgbClr val="E6B8A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800">
                <a:latin typeface="Lato"/>
                <a:ea typeface="Lato"/>
                <a:cs typeface="Lato"/>
                <a:sym typeface="Lato"/>
              </a:rPr>
              <a:t>2D MULTI EMBEDDING LAYER</a:t>
            </a:r>
            <a:endParaRPr sz="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8" name="Google Shape;188;p24"/>
          <p:cNvSpPr/>
          <p:nvPr/>
        </p:nvSpPr>
        <p:spPr>
          <a:xfrm>
            <a:off x="3062251" y="5275603"/>
            <a:ext cx="1445967" cy="389267"/>
          </a:xfrm>
          <a:prstGeom prst="flowChartInternalStorage">
            <a:avLst/>
          </a:prstGeom>
          <a:solidFill>
            <a:srgbClr val="E6B8A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800">
                <a:latin typeface="Lato"/>
                <a:ea typeface="Lato"/>
                <a:cs typeface="Lato"/>
                <a:sym typeface="Lato"/>
              </a:rPr>
              <a:t>2D INPUT LAYER</a:t>
            </a:r>
            <a:endParaRPr sz="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9" name="Google Shape;189;p24"/>
          <p:cNvSpPr txBox="1"/>
          <p:nvPr/>
        </p:nvSpPr>
        <p:spPr>
          <a:xfrm>
            <a:off x="3119367" y="1992219"/>
            <a:ext cx="1628400" cy="3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1200" b="1">
                <a:latin typeface="Lato"/>
                <a:ea typeface="Lato"/>
                <a:cs typeface="Lato"/>
                <a:sym typeface="Lato"/>
              </a:rPr>
              <a:t>INPUT LAYER</a:t>
            </a:r>
            <a:endParaRPr sz="1200"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0" name="Google Shape;190;p24"/>
          <p:cNvSpPr txBox="1"/>
          <p:nvPr/>
        </p:nvSpPr>
        <p:spPr>
          <a:xfrm>
            <a:off x="5434867" y="1992219"/>
            <a:ext cx="1628400" cy="3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1200" b="1">
                <a:latin typeface="Lato"/>
                <a:ea typeface="Lato"/>
                <a:cs typeface="Lato"/>
                <a:sym typeface="Lato"/>
              </a:rPr>
              <a:t>HIDDEN LAYER</a:t>
            </a:r>
            <a:endParaRPr sz="1200"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1" name="Google Shape;191;p24"/>
          <p:cNvSpPr/>
          <p:nvPr/>
        </p:nvSpPr>
        <p:spPr>
          <a:xfrm>
            <a:off x="5263000" y="2430852"/>
            <a:ext cx="1555600" cy="1337600"/>
          </a:xfrm>
          <a:prstGeom prst="cube">
            <a:avLst>
              <a:gd name="adj" fmla="val 25000"/>
            </a:avLst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067">
                <a:latin typeface="Lato"/>
                <a:ea typeface="Lato"/>
                <a:cs typeface="Lato"/>
                <a:sym typeface="Lato"/>
              </a:rPr>
              <a:t>MULTILAYER PERCEPTRON </a:t>
            </a:r>
            <a:endParaRPr sz="1067">
              <a:latin typeface="Lato"/>
              <a:ea typeface="Lato"/>
              <a:cs typeface="Lato"/>
              <a:sym typeface="Lato"/>
            </a:endParaRPr>
          </a:p>
          <a:p>
            <a:endParaRPr sz="1067">
              <a:latin typeface="Lato"/>
              <a:ea typeface="Lato"/>
              <a:cs typeface="Lato"/>
              <a:sym typeface="Lato"/>
            </a:endParaRPr>
          </a:p>
          <a:p>
            <a:r>
              <a:rPr lang="en" sz="1067">
                <a:latin typeface="Lato"/>
                <a:ea typeface="Lato"/>
                <a:cs typeface="Lato"/>
                <a:sym typeface="Lato"/>
              </a:rPr>
              <a:t>LINEAR</a:t>
            </a:r>
            <a:endParaRPr sz="1067">
              <a:latin typeface="Lato"/>
              <a:ea typeface="Lato"/>
              <a:cs typeface="Lato"/>
              <a:sym typeface="Lato"/>
            </a:endParaRPr>
          </a:p>
          <a:p>
            <a:r>
              <a:rPr lang="en" sz="1067">
                <a:latin typeface="Lato"/>
                <a:ea typeface="Lato"/>
                <a:cs typeface="Lato"/>
                <a:sym typeface="Lato"/>
              </a:rPr>
              <a:t>LAYERED</a:t>
            </a:r>
            <a:endParaRPr sz="1067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2" name="Google Shape;192;p24"/>
          <p:cNvSpPr/>
          <p:nvPr/>
        </p:nvSpPr>
        <p:spPr>
          <a:xfrm>
            <a:off x="5263000" y="4327352"/>
            <a:ext cx="1555600" cy="1268400"/>
          </a:xfrm>
          <a:prstGeom prst="cube">
            <a:avLst>
              <a:gd name="adj" fmla="val 25000"/>
            </a:avLst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067">
                <a:latin typeface="Lato"/>
                <a:ea typeface="Lato"/>
                <a:cs typeface="Lato"/>
                <a:sym typeface="Lato"/>
              </a:rPr>
              <a:t>MULTILAYER PERCEPTRON </a:t>
            </a:r>
            <a:endParaRPr sz="1067">
              <a:latin typeface="Lato"/>
              <a:ea typeface="Lato"/>
              <a:cs typeface="Lato"/>
              <a:sym typeface="Lato"/>
            </a:endParaRPr>
          </a:p>
          <a:p>
            <a:endParaRPr sz="1067">
              <a:latin typeface="Lato"/>
              <a:ea typeface="Lato"/>
              <a:cs typeface="Lato"/>
              <a:sym typeface="Lato"/>
            </a:endParaRPr>
          </a:p>
          <a:p>
            <a:r>
              <a:rPr lang="en" sz="1067">
                <a:latin typeface="Lato"/>
                <a:ea typeface="Lato"/>
                <a:cs typeface="Lato"/>
                <a:sym typeface="Lato"/>
              </a:rPr>
              <a:t>MULTIPLE  </a:t>
            </a:r>
            <a:endParaRPr sz="1067">
              <a:latin typeface="Lato"/>
              <a:ea typeface="Lato"/>
              <a:cs typeface="Lato"/>
              <a:sym typeface="Lato"/>
            </a:endParaRPr>
          </a:p>
          <a:p>
            <a:r>
              <a:rPr lang="en" sz="1067">
                <a:latin typeface="Lato"/>
                <a:ea typeface="Lato"/>
                <a:cs typeface="Lato"/>
                <a:sym typeface="Lato"/>
              </a:rPr>
              <a:t>LAYERED</a:t>
            </a:r>
            <a:endParaRPr sz="1067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3" name="Google Shape;193;p24"/>
          <p:cNvSpPr/>
          <p:nvPr/>
        </p:nvSpPr>
        <p:spPr>
          <a:xfrm>
            <a:off x="2391500" y="2500085"/>
            <a:ext cx="348000" cy="2508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4" name="Google Shape;194;p24"/>
          <p:cNvSpPr/>
          <p:nvPr/>
        </p:nvSpPr>
        <p:spPr>
          <a:xfrm>
            <a:off x="2391517" y="3448352"/>
            <a:ext cx="348000" cy="2508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5" name="Google Shape;195;p24"/>
          <p:cNvSpPr/>
          <p:nvPr/>
        </p:nvSpPr>
        <p:spPr>
          <a:xfrm>
            <a:off x="2391500" y="4396619"/>
            <a:ext cx="348000" cy="2508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6" name="Google Shape;196;p24"/>
          <p:cNvSpPr/>
          <p:nvPr/>
        </p:nvSpPr>
        <p:spPr>
          <a:xfrm>
            <a:off x="2391517" y="5344885"/>
            <a:ext cx="348000" cy="2508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7" name="Google Shape;197;p24"/>
          <p:cNvSpPr/>
          <p:nvPr/>
        </p:nvSpPr>
        <p:spPr>
          <a:xfrm>
            <a:off x="4762400" y="2981619"/>
            <a:ext cx="348000" cy="2508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8" name="Google Shape;198;p24"/>
          <p:cNvSpPr/>
          <p:nvPr/>
        </p:nvSpPr>
        <p:spPr>
          <a:xfrm>
            <a:off x="4770667" y="4938485"/>
            <a:ext cx="348000" cy="2508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9" name="Google Shape;199;p24"/>
          <p:cNvSpPr/>
          <p:nvPr/>
        </p:nvSpPr>
        <p:spPr>
          <a:xfrm>
            <a:off x="7614567" y="3184819"/>
            <a:ext cx="1547200" cy="1268400"/>
          </a:xfrm>
          <a:prstGeom prst="cube">
            <a:avLst>
              <a:gd name="adj" fmla="val 25000"/>
            </a:avLst>
          </a:prstGeom>
          <a:solidFill>
            <a:srgbClr val="EAD1D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067">
                <a:latin typeface="Lato"/>
                <a:ea typeface="Lato"/>
                <a:cs typeface="Lato"/>
                <a:sym typeface="Lato"/>
              </a:rPr>
              <a:t>LSTM </a:t>
            </a:r>
            <a:endParaRPr sz="1067">
              <a:latin typeface="Lato"/>
              <a:ea typeface="Lato"/>
              <a:cs typeface="Lato"/>
              <a:sym typeface="Lato"/>
            </a:endParaRPr>
          </a:p>
          <a:p>
            <a:endParaRPr sz="1067">
              <a:latin typeface="Lato"/>
              <a:ea typeface="Lato"/>
              <a:cs typeface="Lato"/>
              <a:sym typeface="Lato"/>
            </a:endParaRPr>
          </a:p>
          <a:p>
            <a:r>
              <a:rPr lang="en" sz="1067">
                <a:latin typeface="Lato"/>
                <a:ea typeface="Lato"/>
                <a:cs typeface="Lato"/>
                <a:sym typeface="Lato"/>
              </a:rPr>
              <a:t>ENCODER - DECODER</a:t>
            </a:r>
            <a:endParaRPr sz="1067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0" name="Google Shape;200;p24"/>
          <p:cNvSpPr txBox="1"/>
          <p:nvPr/>
        </p:nvSpPr>
        <p:spPr>
          <a:xfrm>
            <a:off x="7649567" y="1992219"/>
            <a:ext cx="1863600" cy="3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1200" b="1">
                <a:latin typeface="Lato"/>
                <a:ea typeface="Lato"/>
                <a:cs typeface="Lato"/>
                <a:sym typeface="Lato"/>
              </a:rPr>
              <a:t>LSTM  LAYER</a:t>
            </a:r>
            <a:endParaRPr sz="1200"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1" name="Google Shape;201;p24"/>
          <p:cNvSpPr/>
          <p:nvPr/>
        </p:nvSpPr>
        <p:spPr>
          <a:xfrm>
            <a:off x="7065400" y="3749019"/>
            <a:ext cx="348000" cy="2508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2" name="Google Shape;202;p24"/>
          <p:cNvSpPr/>
          <p:nvPr/>
        </p:nvSpPr>
        <p:spPr>
          <a:xfrm>
            <a:off x="10114984" y="3286352"/>
            <a:ext cx="1120800" cy="976000"/>
          </a:xfrm>
          <a:prstGeom prst="can">
            <a:avLst>
              <a:gd name="adj" fmla="val 25000"/>
            </a:avLst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067">
                <a:latin typeface="Lato"/>
                <a:ea typeface="Lato"/>
                <a:cs typeface="Lato"/>
                <a:sym typeface="Lato"/>
              </a:rPr>
              <a:t>SALES</a:t>
            </a:r>
            <a:endParaRPr sz="1067">
              <a:latin typeface="Lato"/>
              <a:ea typeface="Lato"/>
              <a:cs typeface="Lato"/>
              <a:sym typeface="Lato"/>
            </a:endParaRPr>
          </a:p>
          <a:p>
            <a:pPr algn="ctr"/>
            <a:r>
              <a:rPr lang="en" sz="1067">
                <a:latin typeface="Lato"/>
                <a:ea typeface="Lato"/>
                <a:cs typeface="Lato"/>
                <a:sym typeface="Lato"/>
              </a:rPr>
              <a:t>PREDICTION</a:t>
            </a:r>
            <a:endParaRPr sz="1067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3" name="Google Shape;203;p24"/>
          <p:cNvSpPr txBox="1"/>
          <p:nvPr/>
        </p:nvSpPr>
        <p:spPr>
          <a:xfrm>
            <a:off x="10008400" y="1992219"/>
            <a:ext cx="1863600" cy="3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1200" b="1">
                <a:latin typeface="Lato"/>
                <a:ea typeface="Lato"/>
                <a:cs typeface="Lato"/>
                <a:sym typeface="Lato"/>
              </a:rPr>
              <a:t>OUTPUT LAYER</a:t>
            </a:r>
            <a:endParaRPr sz="1200"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4" name="Google Shape;204;p24"/>
          <p:cNvSpPr/>
          <p:nvPr/>
        </p:nvSpPr>
        <p:spPr>
          <a:xfrm>
            <a:off x="9383800" y="3749019"/>
            <a:ext cx="348000" cy="2508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1619046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C50D28F-AAD8-4589-8940-47AC7A3A625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57A90983-1941-4B1C-9647-1EB1034D181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BEB8DA2B-6239-433D-82B7-400A2E0BD3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D499E914-E912-437E-8B55-60F0313BCA57}"/>
              </a:ext>
            </a:extLst>
          </p:cNvPr>
          <p:cNvSpPr/>
          <p:nvPr/>
        </p:nvSpPr>
        <p:spPr>
          <a:xfrm>
            <a:off x="650203" y="3123306"/>
            <a:ext cx="180748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947044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title"/>
          </p:nvPr>
        </p:nvSpPr>
        <p:spPr>
          <a:xfrm>
            <a:off x="0" y="187263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Business Problem</a:t>
            </a:r>
            <a:endParaRPr dirty="0"/>
          </a:p>
        </p:txBody>
      </p:sp>
      <p:sp>
        <p:nvSpPr>
          <p:cNvPr id="62" name="Google Shape;62;p14"/>
          <p:cNvSpPr txBox="1"/>
          <p:nvPr/>
        </p:nvSpPr>
        <p:spPr>
          <a:xfrm>
            <a:off x="1316433" y="1785749"/>
            <a:ext cx="6406800" cy="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1200" b="1" dirty="0">
                <a:latin typeface="Lato"/>
                <a:ea typeface="Lato"/>
                <a:cs typeface="Lato"/>
                <a:sym typeface="Lato"/>
              </a:rPr>
              <a:t>Multiple time series sales  prediction using </a:t>
            </a:r>
            <a:r>
              <a:rPr lang="en-US" sz="1200" b="1" dirty="0" smtClean="0">
                <a:latin typeface="Lato"/>
                <a:ea typeface="Lato"/>
                <a:cs typeface="Lato"/>
                <a:sym typeface="Lato"/>
              </a:rPr>
              <a:t>Seq2Seq LSTM model</a:t>
            </a:r>
            <a:endParaRPr sz="1200" b="1" dirty="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6751" y="2405184"/>
            <a:ext cx="5378516" cy="35054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63987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>
            <a:spLocks noGrp="1"/>
          </p:cNvSpPr>
          <p:nvPr>
            <p:ph type="title"/>
          </p:nvPr>
        </p:nvSpPr>
        <p:spPr>
          <a:xfrm>
            <a:off x="0" y="155623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Business use case</a:t>
            </a:r>
            <a:endParaRPr dirty="0"/>
          </a:p>
        </p:txBody>
      </p:sp>
      <p:sp>
        <p:nvSpPr>
          <p:cNvPr id="69" name="Google Shape;69;p15"/>
          <p:cNvSpPr txBox="1"/>
          <p:nvPr/>
        </p:nvSpPr>
        <p:spPr>
          <a:xfrm>
            <a:off x="1316433" y="2724533"/>
            <a:ext cx="10631600" cy="2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585" indent="-457189">
              <a:buSzPts val="1800"/>
              <a:buFont typeface="Lato"/>
              <a:buChar char="●"/>
            </a:pPr>
            <a:r>
              <a:rPr lang="en" sz="2400" dirty="0">
                <a:latin typeface="Lato"/>
                <a:ea typeface="Lato"/>
                <a:cs typeface="Lato"/>
                <a:sym typeface="Lato"/>
              </a:rPr>
              <a:t>Demand - supply prediction for inventory planning so as to avoid</a:t>
            </a:r>
            <a:endParaRPr sz="2400" dirty="0">
              <a:latin typeface="Lato"/>
              <a:ea typeface="Lato"/>
              <a:cs typeface="Lato"/>
              <a:sym typeface="Lato"/>
            </a:endParaRPr>
          </a:p>
          <a:p>
            <a:pPr marL="1219170" lvl="1" indent="-457189">
              <a:buSzPts val="1800"/>
              <a:buFont typeface="Lato"/>
              <a:buChar char="○"/>
            </a:pPr>
            <a:r>
              <a:rPr lang="en" sz="2400" dirty="0">
                <a:latin typeface="Lato"/>
                <a:ea typeface="Lato"/>
                <a:cs typeface="Lato"/>
                <a:sym typeface="Lato"/>
              </a:rPr>
              <a:t>Out of stock</a:t>
            </a:r>
            <a:endParaRPr sz="2400" dirty="0">
              <a:latin typeface="Lato"/>
              <a:ea typeface="Lato"/>
              <a:cs typeface="Lato"/>
              <a:sym typeface="Lato"/>
            </a:endParaRPr>
          </a:p>
          <a:p>
            <a:pPr marL="1219170" lvl="1" indent="-457189">
              <a:buSzPts val="1800"/>
              <a:buFont typeface="Lato"/>
              <a:buChar char="○"/>
            </a:pPr>
            <a:r>
              <a:rPr lang="en" sz="2400" dirty="0">
                <a:latin typeface="Lato"/>
                <a:ea typeface="Lato"/>
                <a:cs typeface="Lato"/>
                <a:sym typeface="Lato"/>
              </a:rPr>
              <a:t>Excess inventory</a:t>
            </a:r>
            <a:endParaRPr sz="2400" dirty="0">
              <a:latin typeface="Lato"/>
              <a:ea typeface="Lato"/>
              <a:cs typeface="Lato"/>
              <a:sym typeface="Lato"/>
            </a:endParaRPr>
          </a:p>
          <a:p>
            <a:pPr marL="609585"/>
            <a:r>
              <a:rPr lang="en" sz="2400" b="1" dirty="0">
                <a:latin typeface="Lato"/>
                <a:ea typeface="Lato"/>
                <a:cs typeface="Lato"/>
                <a:sym typeface="Lato"/>
              </a:rPr>
              <a:t>	</a:t>
            </a:r>
            <a:endParaRPr sz="2400" b="1" dirty="0"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1973243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>
            <a:spLocks noGrp="1"/>
          </p:cNvSpPr>
          <p:nvPr>
            <p:ph type="title"/>
          </p:nvPr>
        </p:nvSpPr>
        <p:spPr>
          <a:xfrm>
            <a:off x="0" y="175078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Time series data</a:t>
            </a:r>
            <a:endParaRPr dirty="0"/>
          </a:p>
        </p:txBody>
      </p:sp>
      <p:pic>
        <p:nvPicPr>
          <p:cNvPr id="75" name="Google Shape;7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7497" y="2280197"/>
            <a:ext cx="8061799" cy="31448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6"/>
          <p:cNvSpPr txBox="1"/>
          <p:nvPr/>
        </p:nvSpPr>
        <p:spPr>
          <a:xfrm>
            <a:off x="1316433" y="1712597"/>
            <a:ext cx="6406800" cy="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1200" b="1">
                <a:latin typeface="Lato"/>
                <a:ea typeface="Lato"/>
                <a:cs typeface="Lato"/>
                <a:sym typeface="Lato"/>
              </a:rPr>
              <a:t>Let’s have a look at the data</a:t>
            </a:r>
            <a:endParaRPr sz="1200" b="1"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496421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>
            <a:spLocks noGrp="1"/>
          </p:cNvSpPr>
          <p:nvPr>
            <p:ph type="title"/>
          </p:nvPr>
        </p:nvSpPr>
        <p:spPr>
          <a:xfrm>
            <a:off x="0" y="178839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Feature Extraction - Temporal</a:t>
            </a:r>
            <a:endParaRPr dirty="0"/>
          </a:p>
        </p:txBody>
      </p:sp>
      <p:pic>
        <p:nvPicPr>
          <p:cNvPr id="82" name="Google Shape;8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5947" y="2341784"/>
            <a:ext cx="7640100" cy="3211333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7"/>
          <p:cNvSpPr txBox="1"/>
          <p:nvPr/>
        </p:nvSpPr>
        <p:spPr>
          <a:xfrm>
            <a:off x="1316433" y="1834517"/>
            <a:ext cx="6406800" cy="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1200" b="1">
                <a:latin typeface="Lato"/>
                <a:ea typeface="Lato"/>
                <a:cs typeface="Lato"/>
                <a:sym typeface="Lato"/>
              </a:rPr>
              <a:t>Features having temporal component</a:t>
            </a:r>
            <a:endParaRPr sz="1200" b="1"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10333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8"/>
          <p:cNvSpPr txBox="1">
            <a:spLocks noGrp="1"/>
          </p:cNvSpPr>
          <p:nvPr>
            <p:ph type="title"/>
          </p:nvPr>
        </p:nvSpPr>
        <p:spPr>
          <a:xfrm>
            <a:off x="0" y="215415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Feature Extraction - Static</a:t>
            </a:r>
            <a:endParaRPr dirty="0"/>
          </a:p>
        </p:txBody>
      </p:sp>
      <p:pic>
        <p:nvPicPr>
          <p:cNvPr id="89" name="Google Shape;8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0634" y="2283556"/>
            <a:ext cx="7170732" cy="1725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10634" y="4161423"/>
            <a:ext cx="7170732" cy="1759172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8"/>
          <p:cNvSpPr txBox="1"/>
          <p:nvPr/>
        </p:nvSpPr>
        <p:spPr>
          <a:xfrm>
            <a:off x="1316433" y="1724789"/>
            <a:ext cx="6406800" cy="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1200" b="1">
                <a:latin typeface="Lato"/>
                <a:ea typeface="Lato"/>
                <a:cs typeface="Lato"/>
                <a:sym typeface="Lato"/>
              </a:rPr>
              <a:t>Static features with no time dependency</a:t>
            </a:r>
            <a:endParaRPr sz="1200" b="1"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2065095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>
            <a:spLocks noGrp="1"/>
          </p:cNvSpPr>
          <p:nvPr>
            <p:ph type="title"/>
          </p:nvPr>
        </p:nvSpPr>
        <p:spPr>
          <a:xfrm>
            <a:off x="0" y="178839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Embeddings</a:t>
            </a:r>
            <a:endParaRPr dirty="0"/>
          </a:p>
        </p:txBody>
      </p:sp>
      <p:sp>
        <p:nvSpPr>
          <p:cNvPr id="97" name="Google Shape;97;p19"/>
          <p:cNvSpPr txBox="1"/>
          <p:nvPr/>
        </p:nvSpPr>
        <p:spPr>
          <a:xfrm>
            <a:off x="1316433" y="1712597"/>
            <a:ext cx="6406800" cy="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1200" b="1">
                <a:latin typeface="Lato"/>
                <a:ea typeface="Lato"/>
                <a:cs typeface="Lato"/>
                <a:sym typeface="Lato"/>
              </a:rPr>
              <a:t>Spatial dimensionality reduction of categorical features</a:t>
            </a:r>
            <a:endParaRPr sz="1200" b="1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98" name="Google Shape;9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38634" y="2152997"/>
            <a:ext cx="5022733" cy="3722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55576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0"/>
          <p:cNvSpPr txBox="1">
            <a:spLocks noGrp="1"/>
          </p:cNvSpPr>
          <p:nvPr>
            <p:ph type="title"/>
          </p:nvPr>
        </p:nvSpPr>
        <p:spPr>
          <a:xfrm>
            <a:off x="0" y="16664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Multilayer Perceptron</a:t>
            </a:r>
            <a:endParaRPr dirty="0"/>
          </a:p>
        </p:txBody>
      </p:sp>
      <p:sp>
        <p:nvSpPr>
          <p:cNvPr id="104" name="Google Shape;104;p20"/>
          <p:cNvSpPr txBox="1"/>
          <p:nvPr/>
        </p:nvSpPr>
        <p:spPr>
          <a:xfrm>
            <a:off x="1316433" y="1785749"/>
            <a:ext cx="6406800" cy="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1200" b="1">
                <a:latin typeface="Lato"/>
                <a:ea typeface="Lato"/>
                <a:cs typeface="Lato"/>
                <a:sym typeface="Lato"/>
              </a:rPr>
              <a:t>Neural network with multiple layers</a:t>
            </a:r>
            <a:endParaRPr sz="1200" b="1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05" name="Google Shape;10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22185" y="2312149"/>
            <a:ext cx="4547633" cy="35054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37915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1"/>
          <p:cNvSpPr txBox="1">
            <a:spLocks noGrp="1"/>
          </p:cNvSpPr>
          <p:nvPr>
            <p:ph type="title"/>
          </p:nvPr>
        </p:nvSpPr>
        <p:spPr>
          <a:xfrm>
            <a:off x="0" y="203223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LSTM Model Training </a:t>
            </a:r>
            <a:endParaRPr dirty="0"/>
          </a:p>
        </p:txBody>
      </p:sp>
      <p:pic>
        <p:nvPicPr>
          <p:cNvPr id="111" name="Google Shape;11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5467" y="2261571"/>
            <a:ext cx="8661068" cy="3537632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21"/>
          <p:cNvSpPr txBox="1"/>
          <p:nvPr/>
        </p:nvSpPr>
        <p:spPr>
          <a:xfrm>
            <a:off x="1316433" y="1651637"/>
            <a:ext cx="6406800" cy="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1200" b="1">
                <a:latin typeface="Lato"/>
                <a:ea typeface="Lato"/>
                <a:cs typeface="Lato"/>
                <a:sym typeface="Lato"/>
              </a:rPr>
              <a:t>Input output slider based on number of time steps</a:t>
            </a:r>
            <a:endParaRPr sz="1200" b="1"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1444229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5944</TotalTime>
  <Words>214</Words>
  <Application>Microsoft Macintosh PowerPoint</Application>
  <PresentationFormat>Widescreen</PresentationFormat>
  <Paragraphs>74</Paragraphs>
  <Slides>14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Calibri</vt:lpstr>
      <vt:lpstr>Calibri Light</vt:lpstr>
      <vt:lpstr>Lato</vt:lpstr>
      <vt:lpstr>Arial</vt:lpstr>
      <vt:lpstr>Office Theme</vt:lpstr>
      <vt:lpstr>PowerPoint Presentation</vt:lpstr>
      <vt:lpstr>Business Problem</vt:lpstr>
      <vt:lpstr>Business use case</vt:lpstr>
      <vt:lpstr>Time series data</vt:lpstr>
      <vt:lpstr>Feature Extraction - Temporal</vt:lpstr>
      <vt:lpstr>Feature Extraction - Static</vt:lpstr>
      <vt:lpstr>Embeddings</vt:lpstr>
      <vt:lpstr>Multilayer Perceptron</vt:lpstr>
      <vt:lpstr>LSTM Model Training </vt:lpstr>
      <vt:lpstr>Sequence to Sequence Models</vt:lpstr>
      <vt:lpstr>Coding in Pytorch</vt:lpstr>
      <vt:lpstr>Architecture</vt:lpstr>
      <vt:lpstr>Architecture continued</vt:lpstr>
      <vt:lpstr>PowerPoint Presentation</vt:lpstr>
    </vt:vector>
  </TitlesOfParts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Pranav</dc:creator>
  <cp:lastModifiedBy>Microsoft Office User</cp:lastModifiedBy>
  <cp:revision>14</cp:revision>
  <dcterms:created xsi:type="dcterms:W3CDTF">2019-09-19T08:36:44Z</dcterms:created>
  <dcterms:modified xsi:type="dcterms:W3CDTF">2019-10-23T05:42:22Z</dcterms:modified>
</cp:coreProperties>
</file>